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872663"/>
  <p:embeddedFontLst>
    <p:embeddedFont>
      <p:font typeface="Corben" panose="020B0604020202020204" charset="0"/>
      <p:bold r:id="rId32"/>
    </p:embeddedFont>
    <p:embeddedFont>
      <p:font typeface="Calibri" panose="020F0502020204030204" pitchFamily="34" charset="0"/>
      <p:regular r:id="rId33"/>
      <p:bold r:id="rId34"/>
      <p:italic r:id="rId35"/>
      <p:boldItalic r:id="rId36"/>
    </p:embeddedFont>
    <p:embeddedFont>
      <p:font typeface="Source Sans Pro" panose="020B060402020202020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740425"/>
            <a:ext cx="4572225" cy="3702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03192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2402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002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7324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52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60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9401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9505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905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948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3482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88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1645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2698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7258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2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486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2800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212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11612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6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4479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7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55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34984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7132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789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053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9074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99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924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4129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689500"/>
            <a:ext cx="54864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339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-2117" y="-1588"/>
            <a:ext cx="12194117" cy="6859588"/>
          </a:xfrm>
          <a:custGeom>
            <a:avLst/>
            <a:gdLst/>
            <a:ahLst/>
            <a:cxnLst/>
            <a:rect l="l" t="t" r="r" b="b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 rot="-2460000">
            <a:off x="1089484" y="1730403"/>
            <a:ext cx="7531497" cy="120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 rot="-2460000">
            <a:off x="1616370" y="2470926"/>
            <a:ext cx="8681508" cy="32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25" rIns="91425" bIns="45700" anchor="t" anchorCtr="0"/>
          <a:lstStyle>
            <a:lvl1pPr lv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4320911" y="-2124340"/>
            <a:ext cx="3579812" cy="1002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7871619" y="1242220"/>
            <a:ext cx="4678362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2283619" y="-1399380"/>
            <a:ext cx="4678362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096434" y="1100138"/>
            <a:ext cx="10028767" cy="357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-2117" y="-1588"/>
            <a:ext cx="12194117" cy="6859588"/>
          </a:xfrm>
          <a:custGeom>
            <a:avLst/>
            <a:gdLst/>
            <a:ahLst/>
            <a:cxnLst/>
            <a:rect l="l" t="t" r="r" b="b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 rot="-2460000">
            <a:off x="1092532" y="1726738"/>
            <a:ext cx="7534656" cy="1207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 rot="-2460000">
            <a:off x="1621536" y="2468304"/>
            <a:ext cx="8680704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097280" y="1097280"/>
            <a:ext cx="4267200" cy="3712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2pPr>
            <a:lvl3pPr marL="1371600" lvl="2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6266688" y="1097280"/>
            <a:ext cx="4267200" cy="3712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2pPr>
            <a:lvl3pPr marL="1371600" lvl="2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1092200" y="1701848"/>
            <a:ext cx="4267200" cy="310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266688" y="1097280"/>
            <a:ext cx="42672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266688" y="1701848"/>
            <a:ext cx="4267200" cy="310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údo com Legenda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Google Shape;62;p9"/>
          <p:cNvSpPr/>
          <p:nvPr/>
        </p:nvSpPr>
        <p:spPr>
          <a:xfrm rot="5400000">
            <a:off x="1720851" y="-1720850"/>
            <a:ext cx="6858000" cy="10299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 rot="-2460000">
            <a:off x="1046573" y="1576104"/>
            <a:ext cx="6949440" cy="108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6332737" y="2618913"/>
            <a:ext cx="5077039" cy="332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 rot="-2460000">
            <a:off x="1730605" y="2253385"/>
            <a:ext cx="7726347" cy="623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Google Shape;71;p10"/>
          <p:cNvSpPr/>
          <p:nvPr/>
        </p:nvSpPr>
        <p:spPr>
          <a:xfrm>
            <a:off x="1" y="5048250"/>
            <a:ext cx="4762500" cy="1809750"/>
          </a:xfrm>
          <a:custGeom>
            <a:avLst/>
            <a:gdLst/>
            <a:ahLst/>
            <a:cxnLst/>
            <a:rect l="l" t="t" r="r" b="b"/>
            <a:pathLst>
              <a:path w="3571875" h="1809750" extrusionOk="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2" name="Google Shape;72;p10"/>
          <p:cNvSpPr>
            <a:spLocks noGrp="1"/>
          </p:cNvSpPr>
          <p:nvPr>
            <p:ph type="pic" idx="2"/>
          </p:nvPr>
        </p:nvSpPr>
        <p:spPr>
          <a:xfrm>
            <a:off x="2705101" y="0"/>
            <a:ext cx="9486900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spcFirstLastPara="1" wrap="square" lIns="91425" tIns="45700" rIns="182875" bIns="45700" anchor="ctr" anchorCtr="0"/>
          <a:lstStyle>
            <a:lvl1pPr marR="0" lvl="0" algn="r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 rot="-2460000">
            <a:off x="894929" y="1717501"/>
            <a:ext cx="7315200" cy="867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 rot="-2460000">
            <a:off x="1524639" y="2180529"/>
            <a:ext cx="8128727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4233" y="5051426"/>
            <a:ext cx="4766733" cy="1806575"/>
          </a:xfrm>
          <a:custGeom>
            <a:avLst/>
            <a:gdLst/>
            <a:ahLst/>
            <a:cxnLst/>
            <a:rect l="l" t="t" r="r" b="b"/>
            <a:pathLst>
              <a:path w="3574257" h="1807368" extrusionOk="0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2117" y="5051426"/>
            <a:ext cx="12194117" cy="1806575"/>
          </a:xfrm>
          <a:custGeom>
            <a:avLst/>
            <a:gdLst/>
            <a:ahLst/>
            <a:cxnLst/>
            <a:rect l="l" t="t" r="r" b="b"/>
            <a:pathLst>
              <a:path w="3352800" h="527584" extrusionOk="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096434" y="1100138"/>
            <a:ext cx="10028767" cy="357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302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 rot="-2460000">
            <a:off x="268818" y="5870576"/>
            <a:ext cx="2901949" cy="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>
            <a:spLocks noGrp="1"/>
          </p:cNvSpPr>
          <p:nvPr>
            <p:ph type="sldNum" idx="12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ctrTitle"/>
          </p:nvPr>
        </p:nvSpPr>
        <p:spPr>
          <a:xfrm rot="-2038283">
            <a:off x="1520064" y="1591821"/>
            <a:ext cx="6752381" cy="117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latin typeface="Corben"/>
                <a:ea typeface="Corben"/>
                <a:cs typeface="Corben"/>
                <a:sym typeface="Corben"/>
              </a:rPr>
              <a:t>DIRETORIA LEGISLATIVA</a:t>
            </a:r>
            <a:endParaRPr sz="4000" b="1">
              <a:latin typeface="Corben"/>
              <a:ea typeface="Corben"/>
              <a:cs typeface="Corben"/>
              <a:sym typeface="Corben"/>
            </a:endParaRPr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1"/>
          </p:nvPr>
        </p:nvSpPr>
        <p:spPr>
          <a:xfrm rot="-2028913">
            <a:off x="1960120" y="2380936"/>
            <a:ext cx="8252895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25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pt-BR" sz="1900" b="1"/>
              <a:t>PROCEDIMENTOS BÁSICOS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TÍTULOS, PRÊMIOS E HOMENAGENS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2099432" y="1412776"/>
            <a:ext cx="7869312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 projetos de Comenda, de Troféu e de Diploma são propostos através de Projeto de Resolução e devem vir acompanhados de documento que comprove a grafia do nome do homenageado, não sendo necessária a anuência dos homenageados nestes casos.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Resolução nº 2083/07</a:t>
            </a:r>
            <a:r>
              <a:rPr lang="pt-B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regulamenta a concessão dos prêmios acima referidos.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Arts. 132 a 134-B</a:t>
            </a:r>
            <a:r>
              <a:rPr lang="pt-B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(Títulos e Prêmios)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1991544" y="1484784"/>
            <a:ext cx="7772400" cy="323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Utilização de Período de Comunicações para Homenagem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181)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um por ano;</a:t>
            </a:r>
            <a:endParaRPr dirty="0"/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Ocorre durante as sessões plenárias das segundas e quintas-feiras;</a:t>
            </a:r>
            <a:endParaRPr dirty="0"/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São propostos através de requerimento aprovado em Plenário.</a:t>
            </a:r>
            <a:endParaRPr dirty="0"/>
          </a:p>
        </p:txBody>
      </p:sp>
      <p:sp>
        <p:nvSpPr>
          <p:cNvPr id="155" name="Google Shape;155;p23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TÍTULOS, PRÊMIOS E HOMENAGENS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2147888" y="1412776"/>
            <a:ext cx="7772400" cy="3468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Sessões Solenes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188)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São utilizadas para a entrega de títulos de cidadania e outras homenagens;</a:t>
            </a:r>
            <a:endParaRPr dirty="0"/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duas por Sessão Legislativa, sendo obrigatória a utilização de uma para a entrega de títulos de cidadania;</a:t>
            </a:r>
            <a:endParaRPr dirty="0"/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Ocorrem às terças e sextas-feiras.</a:t>
            </a:r>
            <a:endParaRPr dirty="0"/>
          </a:p>
        </p:txBody>
      </p:sp>
      <p:sp>
        <p:nvSpPr>
          <p:cNvPr id="161" name="Google Shape;161;p24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TÍTULOS, PRÊMIOS E HOMENAGENS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body" idx="1"/>
          </p:nvPr>
        </p:nvSpPr>
        <p:spPr>
          <a:xfrm>
            <a:off x="2147888" y="1556792"/>
            <a:ext cx="7772400" cy="309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1400"/>
              </a:spcBef>
              <a:spcAft>
                <a:spcPts val="60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Atos Solenes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(§§ 3º, 4º, 5º e 6º do art. 134-A)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Para a entrega de premiações (Troféu, Comenda e Diploma);</a:t>
            </a:r>
          </a:p>
          <a:p>
            <a:pPr marL="0" lvl="1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quatro por Sessão Legislativa;</a:t>
            </a:r>
          </a:p>
          <a:p>
            <a:pPr marL="173038" lvl="1" indent="-173038" algn="l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endParaRPr lang="pt-BR"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Organização: Gabinete do Vereador.</a:t>
            </a:r>
            <a:endParaRPr dirty="0"/>
          </a:p>
        </p:txBody>
      </p:sp>
      <p:sp>
        <p:nvSpPr>
          <p:cNvPr id="167" name="Google Shape;167;p25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TÍTULOS, PRÊMIOS E HOMENAGENS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>
            <a:spLocks noGrp="1"/>
          </p:cNvSpPr>
          <p:nvPr>
            <p:ph type="body" idx="1"/>
          </p:nvPr>
        </p:nvSpPr>
        <p:spPr>
          <a:xfrm>
            <a:off x="2207568" y="1484786"/>
            <a:ext cx="7772400" cy="3276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É necessário convite da entidade/autoridade que promove o evento dirigido à Presidência da Câmara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227-F)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Se houver despesas (diárias, passagens):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Preencher requerimento de custeio de viagem;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despesas correm pela quota do Vereador;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apresentar Relatório de Viagem;</a:t>
            </a: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Requerimento através do SEI.</a:t>
            </a:r>
            <a:endParaRPr dirty="0"/>
          </a:p>
        </p:txBody>
      </p:sp>
      <p:sp>
        <p:nvSpPr>
          <p:cNvPr id="173" name="Google Shape;173;p26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REPRESENTAÇÃO EXTERNA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2063552" y="1700808"/>
            <a:ext cx="7772400" cy="3152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Reuniões com autoridades ou representantes de entes públicos, cursos de aperfeiçoamento ou eventos de interesse da população do Município de Porto Alegre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 (Art. 227, §§ 6º e 7º)</a:t>
            </a:r>
            <a:endParaRPr dirty="0"/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0" lvl="1" indent="0" algn="just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Memorando comunicando o afastamento, acompanhado de documentos pertinentes ao evento;</a:t>
            </a:r>
            <a:endParaRPr dirty="0"/>
          </a:p>
          <a:p>
            <a:pPr marL="0" lvl="1" indent="127000" algn="just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0" lvl="1" indent="0" algn="just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Pode ter diárias e passagens;</a:t>
            </a:r>
          </a:p>
          <a:p>
            <a:pPr marL="0" lvl="1" indent="0" algn="just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endParaRPr lang="pt-BR" sz="900" dirty="0">
              <a:latin typeface="Calibri"/>
              <a:ea typeface="Calibri"/>
              <a:cs typeface="Calibri"/>
              <a:sym typeface="Calibri"/>
            </a:endParaRPr>
          </a:p>
          <a:p>
            <a:pPr marL="0" lvl="1" indent="0" algn="just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Requerimento através do SEI.</a:t>
            </a:r>
            <a:endParaRPr dirty="0"/>
          </a:p>
        </p:txBody>
      </p:sp>
      <p:sp>
        <p:nvSpPr>
          <p:cNvPr id="179" name="Google Shape;179;p27"/>
          <p:cNvSpPr txBox="1"/>
          <p:nvPr/>
        </p:nvSpPr>
        <p:spPr>
          <a:xfrm>
            <a:off x="1919288" y="125413"/>
            <a:ext cx="87487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PARTICIPAÇÃO EM REUNIÕES E EVENTOS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2147888" y="1484784"/>
            <a:ext cx="7772400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Tratamento de Saúde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218, inc. I)</a:t>
            </a:r>
            <a:endParaRPr dirty="0"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requerimento do próprio interessado ou, na impossibilidade, pela liderança partidária ou pela Mesa da Câmara;</a:t>
            </a:r>
            <a:endParaRPr dirty="0"/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atestado médico do Ambulatório da Câmara ou de médico particular (neste caso deve ser levado ao Ambulatório para registro);</a:t>
            </a: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endParaRPr lang="pt-BR" sz="2000" dirty="0">
              <a:latin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Requerimento através do SEI.</a:t>
            </a:r>
            <a:endParaRPr dirty="0"/>
          </a:p>
        </p:txBody>
      </p:sp>
      <p:sp>
        <p:nvSpPr>
          <p:cNvPr id="185" name="Google Shape;185;p28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LICENÇAS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2215357" y="1412776"/>
            <a:ext cx="7637463" cy="348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Tratamento de Interesses Particulares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218, inc. VII)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requerimento aprovado em Plenário.</a:t>
            </a:r>
            <a:endParaRPr dirty="0"/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Luto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218, inc. II)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falecimento de cônjuge, ascendentes, descendentes e irmãos;</a:t>
            </a:r>
            <a:endParaRPr dirty="0"/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até oito dias, contados da data do óbito;</a:t>
            </a:r>
            <a:endParaRPr dirty="0"/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requerimento e Atestado de Óbito.</a:t>
            </a:r>
            <a:endParaRPr dirty="0"/>
          </a:p>
        </p:txBody>
      </p:sp>
      <p:sp>
        <p:nvSpPr>
          <p:cNvPr id="191" name="Google Shape;191;p29"/>
          <p:cNvSpPr txBox="1"/>
          <p:nvPr/>
        </p:nvSpPr>
        <p:spPr>
          <a:xfrm>
            <a:off x="1843982" y="165754"/>
            <a:ext cx="905256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LICENÇAS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1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2495550" y="1989138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Paternidade, Maternidade  e Adoção – 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nos termos da legislação respectiva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218, incs. III, IV e V)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342900" lvl="0" indent="-342900" algn="l" rtl="0">
              <a:spcBef>
                <a:spcPts val="1400"/>
              </a:spcBef>
              <a:spcAft>
                <a:spcPts val="0"/>
              </a:spcAft>
              <a:buNone/>
            </a:pPr>
            <a:endParaRPr sz="2000" b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Para desempenhar cargo público de Secretário Municipal, Diretor de Autarquia e Fundação, Procurador-Geral do Município e cargos equivalentes no âmbito estadual ou federal 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art. 218, inc. VIII)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97" name="Google Shape;197;p30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LICENÇAS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1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2147888" y="1484784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Efetividade dos Vereadores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227)</a:t>
            </a:r>
            <a:endParaRPr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Apurada pelo comparecimento às Sessões Plenárias e Reuniões das Comissões Permanentes.</a:t>
            </a:r>
            <a:endParaRPr/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Nas sessões das segundas e quintas-feiras, pela presença durante a Ordem do Dia (OD);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 a OD durar menos de 30 minutos, vale a presença em qualquer parte da Sessão;</a:t>
            </a:r>
            <a:endParaRPr/>
          </a:p>
        </p:txBody>
      </p:sp>
      <p:sp>
        <p:nvSpPr>
          <p:cNvPr id="203" name="Google Shape;203;p31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EFETIVIDADE DOS VEREADORES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2261356" y="1086522"/>
            <a:ext cx="7772400" cy="3808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Gabinete da Diretoria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Legislativa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de Redação Legislativa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de Comissões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de Registros e Anais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de Biblioteca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de Taquigrafia</a:t>
            </a:r>
            <a:endParaRPr/>
          </a:p>
          <a:p>
            <a:pPr marL="173038" lvl="1" indent="-173038" algn="l" rtl="0"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Seção de Consultoria Legislativa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ESTRUTURA DA DIRETORIA LEGISLATIVA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 txBox="1">
            <a:spLocks noGrp="1"/>
          </p:cNvSpPr>
          <p:nvPr>
            <p:ph type="body" idx="1"/>
          </p:nvPr>
        </p:nvSpPr>
        <p:spPr>
          <a:xfrm>
            <a:off x="2207568" y="1628800"/>
            <a:ext cx="7772400" cy="289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Nas quintas-feiras, pela presença em qualquer momento da Sessão; 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Não sofre desconto a ausência até três sessões, e por atendimento, comprovado, a convocações do Poder Judiciário, do Ministério Público e das Polícias.</a:t>
            </a:r>
            <a:endParaRPr/>
          </a:p>
        </p:txBody>
      </p:sp>
      <p:sp>
        <p:nvSpPr>
          <p:cNvPr id="209" name="Google Shape;209;p32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EFETIVIDADE DOS VEREADORES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9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body" idx="1"/>
          </p:nvPr>
        </p:nvSpPr>
        <p:spPr>
          <a:xfrm>
            <a:off x="2135560" y="1268413"/>
            <a:ext cx="8143180" cy="379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Ordinárias: ocorrem às segundas, quartas e quintas-feiras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(art. 146 a 149)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  <a:p>
            <a:pPr marL="173038" lvl="1" indent="-173038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Primeira chamada às 14h e segunda às 14h15min;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Têm a duração de quatro horas e meia;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Divisão das sessões </a:t>
            </a:r>
            <a:r>
              <a:rPr lang="pt-BR" sz="2000" b="1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1800" b="1" dirty="0">
                <a:latin typeface="Calibri"/>
                <a:ea typeface="Calibri"/>
                <a:cs typeface="Calibri"/>
                <a:sym typeface="Calibri"/>
              </a:rPr>
              <a:t>art. 148)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Abrem com 12 Vereadores </a:t>
            </a:r>
            <a:r>
              <a:rPr lang="pt-BR" sz="1800" b="1" dirty="0">
                <a:latin typeface="Calibri"/>
                <a:ea typeface="Calibri"/>
                <a:cs typeface="Calibri"/>
                <a:sym typeface="Calibri"/>
              </a:rPr>
              <a:t>(art. 141)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Votações ocorrem com 19 Vereadores </a:t>
            </a:r>
            <a:r>
              <a:rPr lang="pt-BR" sz="1800" b="1" dirty="0">
                <a:latin typeface="Calibri"/>
                <a:ea typeface="Calibri"/>
                <a:cs typeface="Calibri"/>
                <a:sym typeface="Calibri"/>
              </a:rPr>
              <a:t>(art. 158)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endParaRPr lang="pt-BR" sz="1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As votações ocorrem nas segundas e quartas-feiras</a:t>
            </a:r>
            <a:endParaRPr dirty="0"/>
          </a:p>
        </p:txBody>
      </p:sp>
      <p:sp>
        <p:nvSpPr>
          <p:cNvPr id="215" name="Google Shape;215;p33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SESSÕES PLENÁRIAS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4"/>
          <p:cNvSpPr txBox="1">
            <a:spLocks noGrp="1"/>
          </p:cNvSpPr>
          <p:nvPr>
            <p:ph type="body" idx="1"/>
          </p:nvPr>
        </p:nvSpPr>
        <p:spPr>
          <a:xfrm>
            <a:off x="2279576" y="1279171"/>
            <a:ext cx="8143180" cy="3404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Extraordinárias: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 podem ocorrer em qualquer dia útil da semana, inclusive nos dias das Sessões Ordinárias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187)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Convocação Extraordinária: 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podem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ocorrer durante os recessos parlamentares (de 1º a 31/01 e de 17 a 31/07)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(arts. 210 a 212)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Tribuna Popular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(Arts. 201 a 206)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4"/>
          <p:cNvSpPr txBox="1"/>
          <p:nvPr/>
        </p:nvSpPr>
        <p:spPr>
          <a:xfrm>
            <a:off x="1919288" y="1361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SESSÕES PLENÁRIAS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9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5"/>
          <p:cNvSpPr txBox="1">
            <a:spLocks noGrp="1"/>
          </p:cNvSpPr>
          <p:nvPr>
            <p:ph type="body" idx="1"/>
          </p:nvPr>
        </p:nvSpPr>
        <p:spPr>
          <a:xfrm>
            <a:off x="2147888" y="1412776"/>
            <a:ext cx="8268592" cy="342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Comissões Permanentes (</a:t>
            </a:r>
            <a:r>
              <a:rPr lang="pt-BR" sz="2000" dirty="0" err="1">
                <a:latin typeface="Calibri"/>
                <a:ea typeface="Calibri"/>
                <a:cs typeface="Calibri"/>
                <a:sym typeface="Calibri"/>
              </a:rPr>
              <a:t>arts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. 30 a 56)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CCJ, CEFOR, CUTHAB, CECE, CEDECONDH e COSMAM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Nas reuniões é feita a distribuição de processos e a votação de pareceres;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Podem receber a comunidade e autoridades para debater e encaminhar a solução de demandas locais.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Reúnem-se ordinariamente às terças-feiras.</a:t>
            </a:r>
            <a:endParaRPr dirty="0"/>
          </a:p>
        </p:txBody>
      </p:sp>
      <p:sp>
        <p:nvSpPr>
          <p:cNvPr id="227" name="Google Shape;227;p35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COMISSÕES PERMANENTES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>
            <a:spLocks noGrp="1"/>
          </p:cNvSpPr>
          <p:nvPr>
            <p:ph type="body" idx="1"/>
          </p:nvPr>
        </p:nvSpPr>
        <p:spPr>
          <a:xfrm>
            <a:off x="2063552" y="1484784"/>
            <a:ext cx="8280920" cy="3467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Comissão Especial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1800" dirty="0" err="1">
                <a:latin typeface="Calibri"/>
                <a:ea typeface="Calibri"/>
                <a:cs typeface="Calibri"/>
                <a:sym typeface="Calibri"/>
              </a:rPr>
              <a:t>arts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. 63 a 65)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Destina-se ao exame de matérias e projetos considerados pelo Plenário como relevantes ou excepcionais;</a:t>
            </a:r>
            <a:endParaRPr dirty="0"/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É composta por 12 membros observado o critério da proporcionalidade partidária;</a:t>
            </a:r>
            <a:endParaRPr dirty="0"/>
          </a:p>
          <a:p>
            <a:pPr marL="173038" lvl="1" indent="-46037" algn="l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Funciona por 60 dias, prorrogáveis por mais 30.</a:t>
            </a: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endParaRPr lang="pt-BR"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Podem funcionar até três simultaneamente</a:t>
            </a:r>
            <a:endParaRPr dirty="0"/>
          </a:p>
        </p:txBody>
      </p:sp>
      <p:sp>
        <p:nvSpPr>
          <p:cNvPr id="233" name="Google Shape;233;p36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COMISSÃO ESPECIAL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7"/>
          <p:cNvSpPr txBox="1">
            <a:spLocks noGrp="1"/>
          </p:cNvSpPr>
          <p:nvPr>
            <p:ph type="body" idx="1"/>
          </p:nvPr>
        </p:nvSpPr>
        <p:spPr>
          <a:xfrm>
            <a:off x="2147888" y="1412777"/>
            <a:ext cx="7772400" cy="443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Proposições na Ordem do Dia</a:t>
            </a:r>
            <a:endParaRPr/>
          </a:p>
          <a:p>
            <a:pPr marL="173038" lvl="1" indent="-173038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Na página da CMPA (www.camarapoa.rs.gov.br), clicar em “Atividade Parlamentar” e, após, em “Sessões Plenárias”;</a:t>
            </a:r>
            <a:endParaRPr/>
          </a:p>
          <a:p>
            <a:pPr marL="173038" lvl="1" indent="-46037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Nesta área podem ser consultadas Notas Taquigráficas, Agenda das Sessões, Proposições em condições de serem votadas (Ordem do Dia);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46037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Nas quartas-feiras não há votações.</a:t>
            </a:r>
            <a:endParaRPr/>
          </a:p>
        </p:txBody>
      </p:sp>
      <p:sp>
        <p:nvSpPr>
          <p:cNvPr id="239" name="Google Shape;239;p37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CONSULTA A PROPOSIÇÕES NO SITE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8"/>
          <p:cNvSpPr txBox="1">
            <a:spLocks noGrp="1"/>
          </p:cNvSpPr>
          <p:nvPr>
            <p:ph type="body" idx="1"/>
          </p:nvPr>
        </p:nvSpPr>
        <p:spPr>
          <a:xfrm>
            <a:off x="2135561" y="1412776"/>
            <a:ext cx="7521575" cy="357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Proposições em tramitação</a:t>
            </a:r>
            <a:endParaRPr dirty="0"/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Na página da Câmara, clicar em “Atividade Parlamentar” e, após, em “Projetos” ;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Digite os termos de busca;</a:t>
            </a:r>
            <a:endParaRPr dirty="0"/>
          </a:p>
          <a:p>
            <a:pPr marL="173038" lvl="1" indent="-46037" algn="l" rtl="0"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Também pode ser consultada a tramitação das proposições através do SISPROT;</a:t>
            </a:r>
            <a:endParaRPr dirty="0"/>
          </a:p>
        </p:txBody>
      </p:sp>
      <p:sp>
        <p:nvSpPr>
          <p:cNvPr id="245" name="Google Shape;245;p38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CONSULTA A PROPOSIÇÕES NO SITE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5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9"/>
          <p:cNvSpPr txBox="1">
            <a:spLocks noGrp="1"/>
          </p:cNvSpPr>
          <p:nvPr>
            <p:ph type="body" idx="1"/>
          </p:nvPr>
        </p:nvSpPr>
        <p:spPr>
          <a:xfrm>
            <a:off x="2147888" y="1159727"/>
            <a:ext cx="7772400" cy="372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Votações</a:t>
            </a:r>
            <a:endParaRPr/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Na página da Câmara, clicar em “Atividade Parlamentar” e, epós, em “Votações”.</a:t>
            </a:r>
            <a:endParaRPr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Clicar na data da sessão pretendida.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Presenças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Na página de votações, clicar em “Relatório de Comparecimento” ou na 1ª ou 2ª Chamadas. </a:t>
            </a:r>
            <a:endParaRPr/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Também podem ser visualizadas as verificações de quórum.</a:t>
            </a:r>
            <a:endParaRPr/>
          </a:p>
        </p:txBody>
      </p:sp>
      <p:sp>
        <p:nvSpPr>
          <p:cNvPr id="251" name="Google Shape;251;p39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CONSULTA A VOTAÇÕES E PRESENÇAS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0"/>
          <p:cNvSpPr txBox="1">
            <a:spLocks noGrp="1"/>
          </p:cNvSpPr>
          <p:nvPr>
            <p:ph type="title"/>
          </p:nvPr>
        </p:nvSpPr>
        <p:spPr>
          <a:xfrm>
            <a:off x="1836022" y="432362"/>
            <a:ext cx="1002876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rgbClr val="5C7482"/>
                </a:solidFill>
              </a:rPr>
              <a:t>PRIORIZAÇÃO DE PROPOSIÇÕES PARA VOTAÇÃO</a:t>
            </a:r>
            <a:endParaRPr sz="3200"/>
          </a:p>
        </p:txBody>
      </p:sp>
      <p:sp>
        <p:nvSpPr>
          <p:cNvPr id="257" name="Google Shape;257;p40"/>
          <p:cNvSpPr txBox="1">
            <a:spLocks noGrp="1"/>
          </p:cNvSpPr>
          <p:nvPr>
            <p:ph type="body" idx="1"/>
          </p:nvPr>
        </p:nvSpPr>
        <p:spPr>
          <a:xfrm>
            <a:off x="1836023" y="1167374"/>
            <a:ext cx="10028767" cy="357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 priorização de proposições para votação é realizada na reunião do Colégio de Líderes, que define o que vai ser votado na semana seguinte;</a:t>
            </a:r>
          </a:p>
          <a:p>
            <a:pPr marL="0" lvl="1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lang="pt-BR"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sym typeface="Calibri"/>
              </a:rPr>
              <a:t>As reuniões do Colégio de Líderes ocorrem nas quartas-feiras às 11h;/</a:t>
            </a:r>
          </a:p>
          <a:p>
            <a:pPr marL="173038" lvl="1" indent="-4603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 Priorização é enviada através de um mailing da Diretoria Legislativa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1"/>
          <p:cNvSpPr/>
          <p:nvPr/>
        </p:nvSpPr>
        <p:spPr>
          <a:xfrm>
            <a:off x="2063552" y="1484784"/>
            <a:ext cx="7772400" cy="12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434342"/>
              </a:buClr>
              <a:buSzPts val="4400"/>
              <a:buFont typeface="Noto Sans Symbols"/>
              <a:buNone/>
            </a:pPr>
            <a:r>
              <a:rPr lang="pt-BR" sz="4400" b="0" i="0" u="none" strike="noStrike" cap="none">
                <a:solidFill>
                  <a:srgbClr val="434342"/>
                </a:solidFill>
                <a:latin typeface="Calibri"/>
                <a:ea typeface="Calibri"/>
                <a:cs typeface="Calibri"/>
                <a:sym typeface="Calibri"/>
              </a:rPr>
              <a:t>Gabinete DL</a:t>
            </a:r>
            <a:endParaRPr/>
          </a:p>
        </p:txBody>
      </p:sp>
      <p:sp>
        <p:nvSpPr>
          <p:cNvPr id="263" name="Google Shape;263;p41"/>
          <p:cNvSpPr/>
          <p:nvPr/>
        </p:nvSpPr>
        <p:spPr>
          <a:xfrm>
            <a:off x="2749352" y="2708747"/>
            <a:ext cx="6400800" cy="115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192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ramais 4192 / 4335 / 4372</a:t>
            </a:r>
            <a:br>
              <a:rPr lang="pt-BR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dirleg@camarapoa.rs.gov.br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2207568" y="1628800"/>
            <a:ext cx="7772400" cy="324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Projeto de Lei  (PLL/PLE)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88)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Projeto de Lei Complementar (PLC/PLCE)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88)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Projeto de Decreto Legislativo (PDL)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89)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Projeto de Resolução (PR)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90)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Projeto de Emenda à Lei Orgânica (PELO)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127)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Substitutivo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91)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PROPOSIÇÕES LEGISLATIVAS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2273301" y="1556792"/>
            <a:ext cx="7521575" cy="307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Emenda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92)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Requerimento 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(REQ)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94)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0" lvl="1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Moção </a:t>
            </a:r>
            <a:r>
              <a:rPr lang="pt-BR" sz="2000" b="1">
                <a:latin typeface="Calibri"/>
                <a:ea typeface="Calibri"/>
                <a:cs typeface="Calibri"/>
                <a:sym typeface="Calibri"/>
              </a:rPr>
              <a:t>(REQ) </a:t>
            </a:r>
            <a:r>
              <a:rPr lang="pt-BR" sz="1800" b="1">
                <a:latin typeface="Calibri"/>
                <a:ea typeface="Calibri"/>
                <a:cs typeface="Calibri"/>
                <a:sym typeface="Calibri"/>
              </a:rPr>
              <a:t>(art. 95)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Indicação 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(IND)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96)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Pedido de Providência 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(PP)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97)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Pedido de Informação 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(PI) 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(art. 98)</a:t>
            </a:r>
            <a:r>
              <a:rPr lang="pt-BR" sz="2000" b="0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2202424" y="16844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PROPOSIÇÕES LEGISLATIVAS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APRESENTAÇÃO DE PROJETOS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1919288" y="1268413"/>
            <a:ext cx="7704856" cy="379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Pesquisa para verificar se já existe projeto sobre a matéria – prejudicialidade (pesquisa no site: “Atividade Parlamentar/Projetos” ou no SISPROT) </a:t>
            </a:r>
            <a:r>
              <a:rPr lang="pt-B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(art. 195)</a:t>
            </a:r>
            <a:r>
              <a:rPr lang="pt-B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  <a:p>
            <a:pPr marL="0" marR="0" lvl="0" indent="0" algn="just" rtl="0">
              <a:spcBef>
                <a:spcPts val="40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28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Pesquisa para verificar se já existe lei sobre a matéria (Seção de Biblioteca) </a:t>
            </a:r>
            <a:r>
              <a:rPr lang="pt-B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(LC 611/09 – </a:t>
            </a:r>
            <a:r>
              <a:rPr lang="pt-BR" sz="1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arts</a:t>
            </a:r>
            <a:r>
              <a:rPr lang="pt-B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7º e 17)</a:t>
            </a:r>
            <a:r>
              <a:rPr lang="pt-B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  <a:p>
            <a:pPr marL="0" marR="0" lvl="0" indent="0" algn="just" rtl="0">
              <a:spcBef>
                <a:spcPts val="40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28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Verificar a incidência dos Precedentes Legislativos 01, 02 e 03 (Seção de Biblioteca);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40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spcBef>
                <a:spcPts val="280"/>
              </a:spcBef>
            </a:pPr>
            <a:r>
              <a:rPr lang="pt-B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Abrir processo eletrônico através do SEI, com a minuta e enviar 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à seção de Protocolo e Arquivo (</a:t>
            </a:r>
            <a:r>
              <a:rPr lang="pt-BR" sz="2000" b="1" dirty="0">
                <a:latin typeface="Calibri"/>
                <a:ea typeface="Calibri"/>
                <a:cs typeface="Calibri"/>
                <a:sym typeface="Calibri"/>
              </a:rPr>
              <a:t>https://sei.camarapoa.rs.gov.br</a:t>
            </a: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REDAÇÃO DE PROJETOS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2063552" y="1484785"/>
            <a:ext cx="8085336" cy="3108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Comandos principais: artigos (“Art. 1º”, etc.- a partir do Art. 10 não usar número ordinal);</a:t>
            </a: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Exceções ou complementações dos comandos principais: parágrafos (se for apenas um, usar “parágrafo único”; de forem mais, utilizar a grafia “§ 1º”, etc. – aqui usar sempre ordinais);</a:t>
            </a: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Enumeração: usar incisos (I, II, etc.; alíneas “a”, “b”, etc.; e números 1, 2, etc.)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2063552" y="1556792"/>
            <a:ext cx="7704856" cy="309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Denominação de logradouros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(LC 320/94)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73038" lvl="1" indent="-1730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Croquis – pode ser obtido </a:t>
            </a:r>
            <a:r>
              <a:rPr lang="pt-BR" sz="2000" dirty="0" smtClean="0">
                <a:latin typeface="Calibri"/>
                <a:ea typeface="Calibri"/>
                <a:cs typeface="Calibri"/>
                <a:sym typeface="Calibri"/>
              </a:rPr>
              <a:t>no seguinte site: </a:t>
            </a:r>
            <a:r>
              <a:rPr lang="pt-BR" sz="2000" b="1" dirty="0" err="1" smtClean="0">
                <a:latin typeface="Calibri"/>
                <a:ea typeface="Calibri"/>
                <a:cs typeface="Calibri"/>
                <a:sym typeface="Calibri"/>
              </a:rPr>
              <a:t>spm</a:t>
            </a:r>
            <a:r>
              <a:rPr lang="pt-BR" sz="2000" b="1" dirty="0" smtClean="0">
                <a:latin typeface="Calibri"/>
                <a:ea typeface="Calibri"/>
                <a:cs typeface="Calibri"/>
                <a:sym typeface="Calibri"/>
              </a:rPr>
              <a:t>-intranet/</a:t>
            </a:r>
            <a:r>
              <a:rPr lang="pt-BR" sz="2000" dirty="0" smtClean="0">
                <a:latin typeface="Calibri"/>
                <a:ea typeface="Calibri"/>
                <a:cs typeface="Calibri"/>
                <a:sym typeface="Calibri"/>
              </a:rPr>
              <a:t>;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46037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Nomes de pessoas: óbito há mais de 90 dias comprovado por certidão, dispensada em casos notórios;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Logradouros não-cadastrados: abaixo-assinado dos moradores.</a:t>
            </a:r>
            <a:endParaRPr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REDAÇÃO DE PROJETOS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2135560" y="1268413"/>
            <a:ext cx="8124576" cy="3584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Títulos de Cidadão de Porto Alegre e Cidadão Emérito de Porto Alegre</a:t>
            </a:r>
            <a:endParaRPr dirty="0"/>
          </a:p>
          <a:p>
            <a:pPr marL="173038" lvl="1" indent="-173038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dois a cada dois anos;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Anuência por escrito do homenageado;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Documento que comprove a grafia do nome do homenageado;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Apoio de, no mínimo, 19 Vereadores, ou Lideranças; neste último caso, conta o número de membros da bancada;</a:t>
            </a:r>
            <a:endParaRPr dirty="0"/>
          </a:p>
          <a:p>
            <a:pPr marL="173038" lvl="1" indent="-460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3038" lvl="1" indent="-17303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São propostos através de projeto de lei.</a:t>
            </a:r>
            <a:endParaRPr dirty="0"/>
          </a:p>
        </p:txBody>
      </p:sp>
      <p:sp>
        <p:nvSpPr>
          <p:cNvPr id="137" name="Google Shape;137;p20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TÍTULOS, PRÊMIOS E HOMENAGENS</a:t>
            </a:r>
            <a:endParaRPr sz="32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body" idx="1"/>
          </p:nvPr>
        </p:nvSpPr>
        <p:spPr>
          <a:xfrm>
            <a:off x="2207568" y="1556792"/>
            <a:ext cx="7849492" cy="307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Troféu Câmara Municipal de Porto Alegre</a:t>
            </a:r>
            <a:endParaRPr dirty="0"/>
          </a:p>
          <a:p>
            <a:pPr marL="0" lvl="1" indent="0" algn="l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um a cada Legislatura.</a:t>
            </a:r>
            <a:endParaRPr dirty="0"/>
          </a:p>
          <a:p>
            <a:pPr marL="0" lvl="1" indent="1270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Comenda Porto do Sol</a:t>
            </a:r>
            <a:endParaRPr dirty="0"/>
          </a:p>
          <a:p>
            <a:pPr marL="173038" lvl="1" indent="-173038" algn="l" rtl="0">
              <a:spcBef>
                <a:spcPts val="9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duas a cada Legislatura.</a:t>
            </a:r>
            <a:endParaRPr dirty="0"/>
          </a:p>
          <a:p>
            <a:pPr marL="0" lvl="1" indent="0" algn="l" rtl="0">
              <a:spcBef>
                <a:spcPts val="700"/>
              </a:spcBef>
              <a:spcAft>
                <a:spcPts val="0"/>
              </a:spcAft>
              <a:buSzPts val="1000"/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Diploma Honra ao Mérito</a:t>
            </a:r>
            <a:endParaRPr dirty="0"/>
          </a:p>
          <a:p>
            <a:pPr marL="173038" lvl="1" indent="-173038" algn="l" rtl="0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pt-BR" sz="2000" dirty="0">
                <a:latin typeface="Calibri"/>
                <a:ea typeface="Calibri"/>
                <a:cs typeface="Calibri"/>
                <a:sym typeface="Calibri"/>
              </a:rPr>
              <a:t>Quota: quatro a cada Legislatura.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1919288" y="1254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TÍTULOS, PRÊMIOS E HOMENAGENS</a:t>
            </a:r>
            <a:r>
              <a:rPr lang="pt-BR" sz="36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2000" b="1" i="0" u="none" strike="noStrike" cap="none">
                <a:solidFill>
                  <a:srgbClr val="5C748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(CONT.)</a:t>
            </a:r>
            <a:endParaRPr sz="2000" b="0" i="0" u="none" strike="noStrike" cap="none">
              <a:solidFill>
                <a:srgbClr val="91A7A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Ângulos">
  <a:themeElements>
    <a:clrScheme name="Personalizada 5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1606</Words>
  <Application>Microsoft Office PowerPoint</Application>
  <PresentationFormat>Widescreen</PresentationFormat>
  <Paragraphs>218</Paragraphs>
  <Slides>29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Noto Sans Symbols</vt:lpstr>
      <vt:lpstr>Corben</vt:lpstr>
      <vt:lpstr>Calibri</vt:lpstr>
      <vt:lpstr>Source Sans Pro</vt:lpstr>
      <vt:lpstr>Ângulos</vt:lpstr>
      <vt:lpstr>DIRETORIA LEGISLATIVA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PRIORIZAÇÃO DE PROPOSIÇÕES PARA VOTAÇÃO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DIRETORIA LEGISLATIVA</dc:title>
  <dc:creator>Jorge Alberto Soares Barcellos</dc:creator>
  <cp:lastModifiedBy>Jorge Alberto Soares Barcellos</cp:lastModifiedBy>
  <cp:revision>8</cp:revision>
  <dcterms:modified xsi:type="dcterms:W3CDTF">2019-02-12T17:13:37Z</dcterms:modified>
</cp:coreProperties>
</file>